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256" r:id="rId3"/>
    <p:sldId id="686" r:id="rId5"/>
    <p:sldId id="956" r:id="rId6"/>
    <p:sldId id="957" r:id="rId7"/>
    <p:sldId id="958" r:id="rId8"/>
    <p:sldId id="959" r:id="rId9"/>
    <p:sldId id="965" r:id="rId10"/>
    <p:sldId id="966" r:id="rId11"/>
    <p:sldId id="967" r:id="rId12"/>
    <p:sldId id="968" r:id="rId13"/>
    <p:sldId id="969" r:id="rId14"/>
    <p:sldId id="970" r:id="rId15"/>
    <p:sldId id="971" r:id="rId16"/>
    <p:sldId id="972" r:id="rId17"/>
    <p:sldId id="960" r:id="rId18"/>
    <p:sldId id="961" r:id="rId19"/>
    <p:sldId id="973" r:id="rId20"/>
    <p:sldId id="974" r:id="rId21"/>
    <p:sldId id="975" r:id="rId22"/>
    <p:sldId id="976" r:id="rId23"/>
    <p:sldId id="980" r:id="rId24"/>
    <p:sldId id="977" r:id="rId25"/>
    <p:sldId id="978" r:id="rId26"/>
    <p:sldId id="962" r:id="rId27"/>
    <p:sldId id="963" r:id="rId28"/>
    <p:sldId id="979" r:id="rId29"/>
    <p:sldId id="964" r:id="rId30"/>
  </p:sldIdLst>
  <p:sldSz cx="17339945" cy="9753600"/>
  <p:notesSz cx="6858000" cy="9144000"/>
  <p:defaultTextStyle>
    <a:lvl1pPr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1pPr>
    <a:lvl2pPr indent="228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2pPr>
    <a:lvl3pPr indent="457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3pPr>
    <a:lvl4pPr indent="685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4pPr>
    <a:lvl5pPr indent="9144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5pPr>
    <a:lvl6pPr indent="11430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6pPr>
    <a:lvl7pPr indent="1371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7pPr>
    <a:lvl8pPr indent="1600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8pPr>
    <a:lvl9pPr indent="1828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89927" autoAdjust="0"/>
  </p:normalViewPr>
  <p:slideViewPr>
    <p:cSldViewPr snapToGrid="0" snapToObjects="1">
      <p:cViewPr varScale="1">
        <p:scale>
          <a:sx n="49" d="100"/>
          <a:sy n="49" d="100"/>
        </p:scale>
        <p:origin x="1149" y="38"/>
      </p:cViewPr>
      <p:guideLst>
        <p:guide orient="horz" pos="3085"/>
        <p:guide pos="5461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5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84C71-7041-F844-BFE7-63CDCE05E2F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1911E-9D9D-A44B-AC2E-32BD18A59AD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16200000">
            <a:off x="9838017" y="7874935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/>
            </a:solidFill>
            <a:miter lim="400000"/>
          </a:ln>
        </p:spPr>
        <p:txBody>
          <a:bodyPr lIns="0" tIns="0" rIns="0" bIns="0" anchor="ctr"/>
          <a:lstStyle/>
          <a:p>
            <a:pPr lvl="0" algn="l" defTabSz="609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5" name="Shape 15"/>
          <p:cNvSpPr/>
          <p:nvPr/>
        </p:nvSpPr>
        <p:spPr>
          <a:xfrm>
            <a:off x="677355" y="9131300"/>
            <a:ext cx="1599975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/>
            </a:solidFill>
            <a:miter lim="400000"/>
          </a:ln>
        </p:spPr>
        <p:txBody>
          <a:bodyPr lIns="0" tIns="0" rIns="0" bIns="0" anchor="ctr"/>
          <a:lstStyle/>
          <a:p>
            <a:pPr lvl="0" algn="l" defTabSz="609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6" name="Shape 16"/>
          <p:cNvSpPr/>
          <p:nvPr/>
        </p:nvSpPr>
        <p:spPr>
          <a:xfrm>
            <a:off x="677355" y="6629400"/>
            <a:ext cx="1600051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/>
            </a:solidFill>
            <a:miter lim="400000"/>
          </a:ln>
        </p:spPr>
        <p:txBody>
          <a:bodyPr lIns="0" tIns="0" rIns="0" bIns="0" anchor="ctr"/>
          <a:lstStyle/>
          <a:p>
            <a:pPr lvl="0" algn="l" defTabSz="609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7" name="Shape 17"/>
          <p:cNvSpPr/>
          <p:nvPr/>
        </p:nvSpPr>
        <p:spPr>
          <a:xfrm rot="16200000">
            <a:off x="9838017" y="7874935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609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18" name="Shape 18"/>
          <p:cNvSpPr>
            <a:spLocks noGrp="1"/>
          </p:cNvSpPr>
          <p:nvPr>
            <p:ph type="title" hasCustomPrompt="1"/>
          </p:nvPr>
        </p:nvSpPr>
        <p:spPr>
          <a:xfrm>
            <a:off x="677354" y="6680200"/>
            <a:ext cx="9601493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335">
                <a:solidFill>
                  <a:srgbClr val="D93E2B"/>
                </a:solidFill>
              </a:rPr>
              <a:t>标题文本</a:t>
            </a:r>
            <a:endParaRPr sz="9335">
              <a:solidFill>
                <a:srgbClr val="D93E2B"/>
              </a:solidFill>
            </a:endParaRPr>
          </a:p>
        </p:txBody>
      </p:sp>
      <p:sp>
        <p:nvSpPr>
          <p:cNvPr id="19" name="Shape 19"/>
          <p:cNvSpPr>
            <a:spLocks noGrp="1"/>
          </p:cNvSpPr>
          <p:nvPr>
            <p:ph type="body" idx="1" hasCustomPrompt="1"/>
          </p:nvPr>
        </p:nvSpPr>
        <p:spPr>
          <a:xfrm>
            <a:off x="11040871" y="6680200"/>
            <a:ext cx="5655906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30480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60960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91440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121920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正文级别 1</a:t>
            </a:r>
            <a:endParaRPr sz="32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正文级别 2</a:t>
            </a:r>
            <a:endParaRPr sz="32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正文级别 3</a:t>
            </a:r>
            <a:endParaRPr sz="32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正文级别 4</a:t>
            </a:r>
            <a:endParaRPr sz="32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正文级别 5</a:t>
            </a:r>
            <a:endParaRPr sz="3200">
              <a:solidFill>
                <a:srgbClr val="414141"/>
              </a:solidFill>
            </a:endParaRPr>
          </a:p>
        </p:txBody>
      </p:sp>
      <p:pic>
        <p:nvPicPr>
          <p:cNvPr id="11" name="pasted-image.pdf"/>
          <p:cNvPicPr/>
          <p:nvPr userDrawn="1"/>
        </p:nvPicPr>
        <p:blipFill>
          <a:blip r:embed="rId2">
            <a:alphaModFix amt="22180"/>
          </a:blip>
          <a:stretch>
            <a:fillRect/>
          </a:stretch>
        </p:blipFill>
        <p:spPr>
          <a:xfrm>
            <a:off x="12700388" y="8864600"/>
            <a:ext cx="4368933" cy="660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6719093" y="9060259"/>
            <a:ext cx="3902075" cy="51911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079AF66-1BF0-4FF4-8DC3-39A547424DBD}" type="slidenum">
              <a:rPr lang="zh-CN" altLang="en-US" smtClean="0"/>
            </a:fld>
            <a:r>
              <a:rPr lang="zh-CN" altLang="en-US" dirty="0"/>
              <a:t> </a:t>
            </a:r>
            <a:r>
              <a:rPr lang="en-US" altLang="zh-CN" dirty="0"/>
              <a:t>/34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677354" y="4876800"/>
            <a:ext cx="756873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609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5" name="Shape 25"/>
          <p:cNvSpPr/>
          <p:nvPr/>
        </p:nvSpPr>
        <p:spPr>
          <a:xfrm>
            <a:off x="677354" y="2768600"/>
            <a:ext cx="75686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609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</p:txBody>
      </p:sp>
      <p:sp>
        <p:nvSpPr>
          <p:cNvPr id="26" name="Shape 26"/>
          <p:cNvSpPr>
            <a:spLocks noGrp="1"/>
          </p:cNvSpPr>
          <p:nvPr>
            <p:ph type="title" hasCustomPrompt="1"/>
          </p:nvPr>
        </p:nvSpPr>
        <p:spPr>
          <a:xfrm>
            <a:off x="677354" y="2806700"/>
            <a:ext cx="7569431" cy="2032000"/>
          </a:xfrm>
          <a:prstGeom prst="rect">
            <a:avLst/>
          </a:prstGeom>
        </p:spPr>
        <p:txBody>
          <a:bodyPr/>
          <a:lstStyle>
            <a:lvl1pPr algn="l">
              <a:defRPr sz="7465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465">
                <a:solidFill>
                  <a:srgbClr val="D93E2B"/>
                </a:solidFill>
              </a:rPr>
              <a:t>标题文本</a:t>
            </a:r>
            <a:endParaRPr sz="7465">
              <a:solidFill>
                <a:srgbClr val="D93E2B"/>
              </a:solidFill>
            </a:endParaRPr>
          </a:p>
        </p:txBody>
      </p:sp>
      <p:sp>
        <p:nvSpPr>
          <p:cNvPr id="27" name="Shape 27"/>
          <p:cNvSpPr>
            <a:spLocks noGrp="1"/>
          </p:cNvSpPr>
          <p:nvPr>
            <p:ph type="body" idx="1" hasCustomPrompt="1"/>
          </p:nvPr>
        </p:nvSpPr>
        <p:spPr>
          <a:xfrm>
            <a:off x="677354" y="5029200"/>
            <a:ext cx="7569431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30480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60960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91440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121920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正文级别 1</a:t>
            </a:r>
            <a:endParaRPr sz="32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正文级别 2</a:t>
            </a:r>
            <a:endParaRPr sz="32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正文级别 3</a:t>
            </a:r>
            <a:endParaRPr sz="32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正文级别 4</a:t>
            </a:r>
            <a:endParaRPr sz="32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正文级别 5</a:t>
            </a:r>
            <a:endParaRPr sz="3200">
              <a:solidFill>
                <a:srgbClr val="414141"/>
              </a:solidFill>
            </a:endParaRPr>
          </a:p>
        </p:txBody>
      </p:sp>
      <p:pic>
        <p:nvPicPr>
          <p:cNvPr id="6" name="pasted-image.pdf"/>
          <p:cNvPicPr/>
          <p:nvPr userDrawn="1"/>
        </p:nvPicPr>
        <p:blipFill>
          <a:blip r:embed="rId2">
            <a:alphaModFix amt="22180"/>
          </a:blip>
          <a:stretch>
            <a:fillRect/>
          </a:stretch>
        </p:blipFill>
        <p:spPr>
          <a:xfrm>
            <a:off x="12700388" y="8864600"/>
            <a:ext cx="4368933" cy="660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6719093" y="9060259"/>
            <a:ext cx="3902075" cy="51911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079AF66-1BF0-4FF4-8DC3-39A547424DBD}" type="slidenum">
              <a:rPr lang="zh-CN" altLang="en-US" smtClean="0"/>
            </a:fld>
            <a:r>
              <a:rPr lang="zh-CN" altLang="en-US" dirty="0"/>
              <a:t> </a:t>
            </a:r>
            <a:r>
              <a:rPr lang="en-US" altLang="zh-CN" dirty="0"/>
              <a:t>/34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335">
                <a:solidFill>
                  <a:srgbClr val="D93E2B"/>
                </a:solidFill>
              </a:rPr>
              <a:t>标题文本</a:t>
            </a:r>
            <a:endParaRPr sz="9335">
              <a:solidFill>
                <a:srgbClr val="D93E2B"/>
              </a:solidFill>
            </a:endParaRPr>
          </a:p>
        </p:txBody>
      </p:sp>
      <p:pic>
        <p:nvPicPr>
          <p:cNvPr id="5" name="pasted-image.pdf"/>
          <p:cNvPicPr/>
          <p:nvPr userDrawn="1"/>
        </p:nvPicPr>
        <p:blipFill>
          <a:blip r:embed="rId2">
            <a:alphaModFix amt="22180"/>
          </a:blip>
          <a:stretch>
            <a:fillRect/>
          </a:stretch>
        </p:blipFill>
        <p:spPr>
          <a:xfrm>
            <a:off x="12700388" y="8864600"/>
            <a:ext cx="4368933" cy="660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6719093" y="9060259"/>
            <a:ext cx="3902075" cy="51911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079AF66-1BF0-4FF4-8DC3-39A547424DBD}" type="slidenum">
              <a:rPr lang="zh-CN" altLang="en-US" smtClean="0"/>
            </a:fld>
            <a:r>
              <a:rPr lang="zh-CN" altLang="en-US" dirty="0"/>
              <a:t> </a:t>
            </a:r>
            <a:r>
              <a:rPr lang="en-US" altLang="zh-CN" dirty="0"/>
              <a:t>/34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335">
                <a:solidFill>
                  <a:srgbClr val="D93E2B"/>
                </a:solidFill>
              </a:rPr>
              <a:t>标题文本</a:t>
            </a:r>
            <a:endParaRPr sz="9335">
              <a:solidFill>
                <a:srgbClr val="D93E2B"/>
              </a:solidFill>
            </a:endParaRPr>
          </a:p>
        </p:txBody>
      </p:sp>
      <p:sp>
        <p:nvSpPr>
          <p:cNvPr id="34" name="Shape 34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14141"/>
                </a:solidFill>
              </a:rPr>
              <a:t>正文级别 1</a:t>
            </a:r>
            <a:endParaRPr sz="48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14141"/>
                </a:solidFill>
              </a:rPr>
              <a:t>正文级别 2</a:t>
            </a:r>
            <a:endParaRPr sz="48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14141"/>
                </a:solidFill>
              </a:rPr>
              <a:t>正文级别 3</a:t>
            </a:r>
            <a:endParaRPr sz="48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14141"/>
                </a:solidFill>
              </a:rPr>
              <a:t>正文级别 4</a:t>
            </a:r>
            <a:endParaRPr sz="48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14141"/>
                </a:solidFill>
              </a:rPr>
              <a:t>正文级别 5</a:t>
            </a:r>
            <a:endParaRPr sz="4800">
              <a:solidFill>
                <a:srgbClr val="414141"/>
              </a:solidFill>
            </a:endParaRPr>
          </a:p>
        </p:txBody>
      </p:sp>
      <p:pic>
        <p:nvPicPr>
          <p:cNvPr id="6" name="pasted-image.pdf"/>
          <p:cNvPicPr/>
          <p:nvPr userDrawn="1"/>
        </p:nvPicPr>
        <p:blipFill>
          <a:blip r:embed="rId2">
            <a:alphaModFix amt="22180"/>
          </a:blip>
          <a:stretch>
            <a:fillRect/>
          </a:stretch>
        </p:blipFill>
        <p:spPr>
          <a:xfrm>
            <a:off x="13737265" y="8864600"/>
            <a:ext cx="3332056" cy="660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 userDrawn="1"/>
        </p:nvSpPr>
        <p:spPr>
          <a:xfrm>
            <a:off x="501916" y="9160431"/>
            <a:ext cx="2967990" cy="3187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67735" tIns="67735" rIns="67735" bIns="67735" numCol="1" spcCol="38100" rtlCol="0" anchor="ctr">
            <a:spAutoFit/>
          </a:bodyPr>
          <a:lstStyle/>
          <a:p>
            <a:pPr marL="0" marR="0" indent="0" algn="ctr" defTabSz="77914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b="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孙佳耀  基于深度神经网络的语音增强技术</a:t>
            </a:r>
            <a:endParaRPr lang="zh-CN" altLang="en-US" sz="1200" b="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6719093" y="9060259"/>
            <a:ext cx="3902075" cy="51911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079AF66-1BF0-4FF4-8DC3-39A547424DBD}" type="slidenum">
              <a:rPr lang="zh-CN" altLang="en-US" smtClean="0"/>
            </a:fld>
            <a:r>
              <a:rPr lang="zh-CN" altLang="en-US" dirty="0"/>
              <a:t> </a:t>
            </a:r>
            <a:r>
              <a:rPr lang="en-US" altLang="zh-CN" dirty="0"/>
              <a:t>/34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body" idx="1" hasCustomPrompt="1"/>
          </p:nvPr>
        </p:nvSpPr>
        <p:spPr>
          <a:xfrm>
            <a:off x="677354" y="1270000"/>
            <a:ext cx="15985555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14141"/>
                </a:solidFill>
              </a:rPr>
              <a:t>正文级别 1</a:t>
            </a:r>
            <a:endParaRPr sz="48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14141"/>
                </a:solidFill>
              </a:rPr>
              <a:t>正文级别 2</a:t>
            </a:r>
            <a:endParaRPr sz="48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14141"/>
                </a:solidFill>
              </a:rPr>
              <a:t>正文级别 3</a:t>
            </a:r>
            <a:endParaRPr sz="48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14141"/>
                </a:solidFill>
              </a:rPr>
              <a:t>正文级别 4</a:t>
            </a:r>
            <a:endParaRPr sz="48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14141"/>
                </a:solidFill>
              </a:rPr>
              <a:t>正文级别 5</a:t>
            </a:r>
            <a:endParaRPr sz="4800">
              <a:solidFill>
                <a:srgbClr val="414141"/>
              </a:solidFill>
            </a:endParaRPr>
          </a:p>
        </p:txBody>
      </p:sp>
      <p:pic>
        <p:nvPicPr>
          <p:cNvPr id="3" name="pasted-image.pdf"/>
          <p:cNvPicPr/>
          <p:nvPr userDrawn="1"/>
        </p:nvPicPr>
        <p:blipFill>
          <a:blip r:embed="rId2">
            <a:alphaModFix amt="22180"/>
          </a:blip>
          <a:stretch>
            <a:fillRect/>
          </a:stretch>
        </p:blipFill>
        <p:spPr>
          <a:xfrm>
            <a:off x="12700388" y="8864600"/>
            <a:ext cx="4368933" cy="660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6719093" y="9060259"/>
            <a:ext cx="3902075" cy="51911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079AF66-1BF0-4FF4-8DC3-39A547424DBD}" type="slidenum">
              <a:rPr lang="zh-CN" altLang="en-US" smtClean="0"/>
            </a:fld>
            <a:r>
              <a:rPr lang="zh-CN" altLang="en-US" dirty="0"/>
              <a:t> </a:t>
            </a:r>
            <a:r>
              <a:rPr lang="en-US" altLang="zh-CN" dirty="0"/>
              <a:t>/34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pdf"/>
          <p:cNvPicPr/>
          <p:nvPr userDrawn="1"/>
        </p:nvPicPr>
        <p:blipFill>
          <a:blip r:embed="rId2">
            <a:alphaModFix amt="22180"/>
          </a:blip>
          <a:stretch>
            <a:fillRect/>
          </a:stretch>
        </p:blipFill>
        <p:spPr>
          <a:xfrm>
            <a:off x="12700388" y="8864600"/>
            <a:ext cx="4368933" cy="660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pdf"/>
          <p:cNvPicPr/>
          <p:nvPr userDrawn="1"/>
        </p:nvPicPr>
        <p:blipFill>
          <a:blip r:embed="rId2">
            <a:alphaModFix amt="22180"/>
          </a:blip>
          <a:stretch>
            <a:fillRect/>
          </a:stretch>
        </p:blipFill>
        <p:spPr>
          <a:xfrm>
            <a:off x="12700388" y="8864600"/>
            <a:ext cx="4368933" cy="6604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pdf"/>
          <p:cNvPicPr/>
          <p:nvPr userDrawn="1"/>
        </p:nvPicPr>
        <p:blipFill>
          <a:blip r:embed="rId2">
            <a:alphaModFix amt="22180"/>
          </a:blip>
          <a:stretch>
            <a:fillRect/>
          </a:stretch>
        </p:blipFill>
        <p:spPr>
          <a:xfrm>
            <a:off x="12700388" y="8864600"/>
            <a:ext cx="4368933" cy="6604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.pdf"/>
          <p:cNvPicPr/>
          <p:nvPr userDrawn="1"/>
        </p:nvPicPr>
        <p:blipFill>
          <a:blip r:embed="rId2">
            <a:alphaModFix amt="22180"/>
          </a:blip>
          <a:stretch>
            <a:fillRect/>
          </a:stretch>
        </p:blipFill>
        <p:spPr>
          <a:xfrm>
            <a:off x="12700388" y="8864600"/>
            <a:ext cx="4368933" cy="6604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677354" y="800100"/>
            <a:ext cx="15985555" cy="12192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9335">
                <a:solidFill>
                  <a:srgbClr val="D93E2B"/>
                </a:solidFill>
              </a:rPr>
              <a:t>标题文本</a:t>
            </a:r>
            <a:endParaRPr sz="9335">
              <a:solidFill>
                <a:srgbClr val="D93E2B"/>
              </a:solidFill>
            </a:endParaRP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677354" y="2628900"/>
            <a:ext cx="15985555" cy="60960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14141"/>
                </a:solidFill>
              </a:rPr>
              <a:t>正文级别 1</a:t>
            </a:r>
            <a:endParaRPr sz="48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14141"/>
                </a:solidFill>
              </a:rPr>
              <a:t>正文级别 2</a:t>
            </a:r>
            <a:endParaRPr sz="48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14141"/>
                </a:solidFill>
              </a:rPr>
              <a:t>正文级别 3</a:t>
            </a:r>
            <a:endParaRPr sz="48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14141"/>
                </a:solidFill>
              </a:rPr>
              <a:t>正文级别 4</a:t>
            </a:r>
            <a:endParaRPr sz="48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414141"/>
                </a:solidFill>
              </a:rPr>
              <a:t>正文级别 5</a:t>
            </a:r>
            <a:endParaRPr sz="4800">
              <a:solidFill>
                <a:srgbClr val="414141"/>
              </a:solidFill>
            </a:endParaRPr>
          </a:p>
        </p:txBody>
      </p:sp>
      <p:pic>
        <p:nvPicPr>
          <p:cNvPr id="6" name="pasted-image.pdf"/>
          <p:cNvPicPr/>
          <p:nvPr/>
        </p:nvPicPr>
        <p:blipFill>
          <a:blip r:embed="rId10">
            <a:alphaModFix amt="22180"/>
          </a:blip>
          <a:stretch>
            <a:fillRect/>
          </a:stretch>
        </p:blipFill>
        <p:spPr>
          <a:xfrm>
            <a:off x="13801060" y="8864600"/>
            <a:ext cx="3268261" cy="660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719093" y="9060259"/>
            <a:ext cx="3902075" cy="51911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079AF66-1BF0-4FF4-8DC3-39A547424DBD}" type="slidenum">
              <a:rPr lang="zh-CN" altLang="en-US" smtClean="0"/>
            </a:fld>
            <a:r>
              <a:rPr lang="zh-CN" altLang="en-US" dirty="0"/>
              <a:t> </a:t>
            </a:r>
            <a:r>
              <a:rPr lang="en-US" altLang="zh-CN" dirty="0"/>
              <a:t>/34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hf hdr="0" ftr="0" dt="0"/>
  <p:txStyles>
    <p:titleStyle>
      <a:lvl1pPr algn="ctr" defTabSz="779145">
        <a:lnSpc>
          <a:spcPct val="90000"/>
        </a:lnSpc>
        <a:spcBef>
          <a:spcPts val="2135"/>
        </a:spcBef>
        <a:defRPr sz="9335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1pPr>
      <a:lvl2pPr indent="304800" algn="ctr" defTabSz="779145">
        <a:lnSpc>
          <a:spcPct val="90000"/>
        </a:lnSpc>
        <a:spcBef>
          <a:spcPts val="2135"/>
        </a:spcBef>
        <a:defRPr sz="9335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2pPr>
      <a:lvl3pPr indent="609600" algn="ctr" defTabSz="779145">
        <a:lnSpc>
          <a:spcPct val="90000"/>
        </a:lnSpc>
        <a:spcBef>
          <a:spcPts val="2135"/>
        </a:spcBef>
        <a:defRPr sz="9335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3pPr>
      <a:lvl4pPr indent="914400" algn="ctr" defTabSz="779145">
        <a:lnSpc>
          <a:spcPct val="90000"/>
        </a:lnSpc>
        <a:spcBef>
          <a:spcPts val="2135"/>
        </a:spcBef>
        <a:defRPr sz="9335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4pPr>
      <a:lvl5pPr indent="1219200" algn="ctr" defTabSz="779145">
        <a:lnSpc>
          <a:spcPct val="90000"/>
        </a:lnSpc>
        <a:spcBef>
          <a:spcPts val="2135"/>
        </a:spcBef>
        <a:defRPr sz="9335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5pPr>
      <a:lvl6pPr indent="1524000" algn="ctr" defTabSz="779145">
        <a:lnSpc>
          <a:spcPct val="90000"/>
        </a:lnSpc>
        <a:spcBef>
          <a:spcPts val="2135"/>
        </a:spcBef>
        <a:defRPr sz="9335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6pPr>
      <a:lvl7pPr indent="1828800" algn="ctr" defTabSz="779145">
        <a:lnSpc>
          <a:spcPct val="90000"/>
        </a:lnSpc>
        <a:spcBef>
          <a:spcPts val="2135"/>
        </a:spcBef>
        <a:defRPr sz="9335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7pPr>
      <a:lvl8pPr indent="2133600" algn="ctr" defTabSz="779145">
        <a:lnSpc>
          <a:spcPct val="90000"/>
        </a:lnSpc>
        <a:spcBef>
          <a:spcPts val="2135"/>
        </a:spcBef>
        <a:defRPr sz="9335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8pPr>
      <a:lvl9pPr indent="2438400" algn="ctr" defTabSz="779145">
        <a:lnSpc>
          <a:spcPct val="90000"/>
        </a:lnSpc>
        <a:spcBef>
          <a:spcPts val="2135"/>
        </a:spcBef>
        <a:defRPr sz="9335">
          <a:solidFill>
            <a:srgbClr val="D93E2B"/>
          </a:solidFill>
          <a:latin typeface="+mn-lt"/>
          <a:ea typeface="+mn-ea"/>
          <a:cs typeface="+mn-cs"/>
          <a:sym typeface="Bodoni SvtyTwo ITC TT-Book"/>
        </a:defRPr>
      </a:lvl9pPr>
    </p:titleStyle>
    <p:bodyStyle>
      <a:lvl1pPr marL="626745" indent="-626745" defTabSz="779145">
        <a:spcBef>
          <a:spcPts val="3200"/>
        </a:spcBef>
        <a:buClr>
          <a:srgbClr val="929292"/>
        </a:buClr>
        <a:buSzPct val="60000"/>
        <a:buFont typeface="Zapf Dingbats"/>
        <a:buChar char="❖"/>
        <a:defRPr sz="48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1pPr>
      <a:lvl2pPr marL="1252855" indent="-626745" defTabSz="779145">
        <a:spcBef>
          <a:spcPts val="3200"/>
        </a:spcBef>
        <a:buClr>
          <a:srgbClr val="929292"/>
        </a:buClr>
        <a:buSzPct val="60000"/>
        <a:buFont typeface="Zapf Dingbats"/>
        <a:buChar char="❖"/>
        <a:defRPr sz="48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2pPr>
      <a:lvl3pPr marL="1879600" indent="-626745" defTabSz="779145">
        <a:spcBef>
          <a:spcPts val="3200"/>
        </a:spcBef>
        <a:buClr>
          <a:srgbClr val="929292"/>
        </a:buClr>
        <a:buSzPct val="60000"/>
        <a:buFont typeface="Zapf Dingbats"/>
        <a:buChar char="❖"/>
        <a:defRPr sz="48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3pPr>
      <a:lvl4pPr marL="2506345" indent="-626745" defTabSz="779145">
        <a:spcBef>
          <a:spcPts val="3200"/>
        </a:spcBef>
        <a:buClr>
          <a:srgbClr val="929292"/>
        </a:buClr>
        <a:buSzPct val="60000"/>
        <a:buFont typeface="Zapf Dingbats"/>
        <a:buChar char="❖"/>
        <a:defRPr sz="48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4pPr>
      <a:lvl5pPr marL="3133090" indent="-626745" defTabSz="779145">
        <a:spcBef>
          <a:spcPts val="3200"/>
        </a:spcBef>
        <a:buClr>
          <a:srgbClr val="929292"/>
        </a:buClr>
        <a:buSzPct val="60000"/>
        <a:buFont typeface="Zapf Dingbats"/>
        <a:buChar char="❖"/>
        <a:defRPr sz="48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5pPr>
      <a:lvl6pPr marL="3759200" indent="-626745" defTabSz="779145">
        <a:spcBef>
          <a:spcPts val="3200"/>
        </a:spcBef>
        <a:buClr>
          <a:srgbClr val="929292"/>
        </a:buClr>
        <a:buSzPct val="60000"/>
        <a:buFont typeface="Zapf Dingbats"/>
        <a:buChar char="❖"/>
        <a:defRPr sz="48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6pPr>
      <a:lvl7pPr marL="4385945" indent="-626745" defTabSz="779145">
        <a:spcBef>
          <a:spcPts val="3200"/>
        </a:spcBef>
        <a:buClr>
          <a:srgbClr val="929292"/>
        </a:buClr>
        <a:buSzPct val="60000"/>
        <a:buFont typeface="Zapf Dingbats"/>
        <a:buChar char="❖"/>
        <a:defRPr sz="48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7pPr>
      <a:lvl8pPr marL="5012690" indent="-626745" defTabSz="779145">
        <a:spcBef>
          <a:spcPts val="3200"/>
        </a:spcBef>
        <a:buClr>
          <a:srgbClr val="929292"/>
        </a:buClr>
        <a:buSzPct val="60000"/>
        <a:buFont typeface="Zapf Dingbats"/>
        <a:buChar char="❖"/>
        <a:defRPr sz="48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8pPr>
      <a:lvl9pPr marL="5638800" indent="-626745" defTabSz="779145">
        <a:spcBef>
          <a:spcPts val="3200"/>
        </a:spcBef>
        <a:buClr>
          <a:srgbClr val="929292"/>
        </a:buClr>
        <a:buSzPct val="60000"/>
        <a:buFont typeface="Zapf Dingbats"/>
        <a:buChar char="❖"/>
        <a:defRPr sz="4800">
          <a:solidFill>
            <a:srgbClr val="414141"/>
          </a:solidFill>
          <a:latin typeface="Palatino"/>
          <a:ea typeface="Palatino"/>
          <a:cs typeface="Palatino"/>
          <a:sym typeface="Palatino"/>
        </a:defRPr>
      </a:lvl9pPr>
    </p:bodyStyle>
    <p:otherStyle>
      <a:lvl1pPr algn="ctr" defTabSz="779145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1pPr>
      <a:lvl2pPr indent="304800" algn="ctr" defTabSz="779145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2pPr>
      <a:lvl3pPr indent="609600" algn="ctr" defTabSz="779145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3pPr>
      <a:lvl4pPr indent="914400" algn="ctr" defTabSz="779145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4pPr>
      <a:lvl5pPr indent="1219200" algn="ctr" defTabSz="779145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5pPr>
      <a:lvl6pPr indent="1524000" algn="ctr" defTabSz="779145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6pPr>
      <a:lvl7pPr indent="1828800" algn="ctr" defTabSz="779145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7pPr>
      <a:lvl8pPr indent="2133600" algn="ctr" defTabSz="779145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8pPr>
      <a:lvl9pPr indent="2438400" algn="ctr" defTabSz="779145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9" Type="http://schemas.microsoft.com/office/2007/relationships/media" Target="../media/audio1.wav"/><Relationship Id="rId8" Type="http://schemas.openxmlformats.org/officeDocument/2006/relationships/audio" Target="../media/audio1.wav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2" Type="http://schemas.openxmlformats.org/officeDocument/2006/relationships/notesSlide" Target="../notesSlides/notesSlide14.xml"/><Relationship Id="rId21" Type="http://schemas.openxmlformats.org/officeDocument/2006/relationships/slideLayout" Target="../slideLayouts/slideLayout4.xml"/><Relationship Id="rId20" Type="http://schemas.microsoft.com/office/2007/relationships/media" Target="../media/audio6.wav"/><Relationship Id="rId2" Type="http://schemas.openxmlformats.org/officeDocument/2006/relationships/image" Target="../media/image20.png"/><Relationship Id="rId19" Type="http://schemas.openxmlformats.org/officeDocument/2006/relationships/audio" Target="../media/audio6.wav"/><Relationship Id="rId18" Type="http://schemas.microsoft.com/office/2007/relationships/media" Target="../media/audio5.wav"/><Relationship Id="rId17" Type="http://schemas.openxmlformats.org/officeDocument/2006/relationships/audio" Target="../media/audio5.wav"/><Relationship Id="rId16" Type="http://schemas.microsoft.com/office/2007/relationships/media" Target="../media/audio4.wav"/><Relationship Id="rId15" Type="http://schemas.openxmlformats.org/officeDocument/2006/relationships/audio" Target="../media/audio4.wav"/><Relationship Id="rId14" Type="http://schemas.microsoft.com/office/2007/relationships/media" Target="../media/audio3.wav"/><Relationship Id="rId13" Type="http://schemas.openxmlformats.org/officeDocument/2006/relationships/audio" Target="../media/audio3.wav"/><Relationship Id="rId12" Type="http://schemas.microsoft.com/office/2007/relationships/media" Target="../media/audio2.wav"/><Relationship Id="rId11" Type="http://schemas.openxmlformats.org/officeDocument/2006/relationships/audio" Target="../media/audio2.wav"/><Relationship Id="rId10" Type="http://schemas.openxmlformats.org/officeDocument/2006/relationships/image" Target="../media/image26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audio" Target="../media/audio7.wav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5" Type="http://schemas.openxmlformats.org/officeDocument/2006/relationships/notesSlide" Target="../notesSlides/notesSlide23.xml"/><Relationship Id="rId24" Type="http://schemas.openxmlformats.org/officeDocument/2006/relationships/slideLayout" Target="../slideLayouts/slideLayout4.xml"/><Relationship Id="rId23" Type="http://schemas.microsoft.com/office/2007/relationships/media" Target="../media/audio13.wav"/><Relationship Id="rId22" Type="http://schemas.openxmlformats.org/officeDocument/2006/relationships/audio" Target="../media/audio13.wav"/><Relationship Id="rId21" Type="http://schemas.microsoft.com/office/2007/relationships/media" Target="../media/audio12.wav"/><Relationship Id="rId20" Type="http://schemas.openxmlformats.org/officeDocument/2006/relationships/audio" Target="../media/audio12.wav"/><Relationship Id="rId2" Type="http://schemas.openxmlformats.org/officeDocument/2006/relationships/image" Target="../media/image37.png"/><Relationship Id="rId19" Type="http://schemas.microsoft.com/office/2007/relationships/media" Target="../media/audio11.wav"/><Relationship Id="rId18" Type="http://schemas.openxmlformats.org/officeDocument/2006/relationships/audio" Target="../media/audio11.wav"/><Relationship Id="rId17" Type="http://schemas.microsoft.com/office/2007/relationships/media" Target="../media/audio10.wav"/><Relationship Id="rId16" Type="http://schemas.openxmlformats.org/officeDocument/2006/relationships/audio" Target="../media/audio10.wav"/><Relationship Id="rId15" Type="http://schemas.microsoft.com/office/2007/relationships/media" Target="../media/audio9.wav"/><Relationship Id="rId14" Type="http://schemas.openxmlformats.org/officeDocument/2006/relationships/audio" Target="../media/audio9.wav"/><Relationship Id="rId13" Type="http://schemas.microsoft.com/office/2007/relationships/media" Target="../media/audio8.wav"/><Relationship Id="rId12" Type="http://schemas.openxmlformats.org/officeDocument/2006/relationships/audio" Target="../media/audio8.wav"/><Relationship Id="rId11" Type="http://schemas.openxmlformats.org/officeDocument/2006/relationships/image" Target="../media/image26.png"/><Relationship Id="rId10" Type="http://schemas.microsoft.com/office/2007/relationships/media" Target="../media/audio7.wav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4.xml"/><Relationship Id="rId5" Type="http://schemas.openxmlformats.org/officeDocument/2006/relationships/image" Target="file:///C:\Users\Administrator\AppData\Local\Temp\wps\INetCache\0a874b4555ba69c0d41d46ba293a3a23" TargetMode="Externa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2358041" y="2792920"/>
            <a:ext cx="12624179" cy="134674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defTabSz="600075">
              <a:spcBef>
                <a:spcPts val="1600"/>
              </a:spcBef>
              <a:defRPr sz="1800">
                <a:solidFill>
                  <a:srgbClr val="000000"/>
                </a:solidFill>
              </a:defRPr>
            </a:pPr>
            <a:r>
              <a:rPr lang="zh-CN" altLang="en-US" sz="4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面向语音增强与分离的深度学习模型对比研究</a:t>
            </a:r>
            <a:endParaRPr lang="zh-CN" altLang="en-US" sz="4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4579" y="676039"/>
            <a:ext cx="3759200" cy="655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1" u="sng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学士学位论文答辩</a:t>
            </a:r>
            <a:endParaRPr kumimoji="0" lang="zh-CN" altLang="en-US" sz="3600" b="1" u="sng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sp>
        <p:nvSpPr>
          <p:cNvPr id="11" name="文本框 3"/>
          <p:cNvSpPr txBox="1"/>
          <p:nvPr/>
        </p:nvSpPr>
        <p:spPr>
          <a:xfrm>
            <a:off x="6209065" y="4643503"/>
            <a:ext cx="4922132" cy="27395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35718" tIns="35718" rIns="35718" bIns="35718" numCol="1" spcCol="3810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10845" latinLnBrk="1" hangingPunct="0">
              <a:spcBef>
                <a:spcPts val="420"/>
              </a:spcBef>
              <a:spcAft>
                <a:spcPts val="420"/>
              </a:spcAf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答辩人：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张子晗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  <a:p>
            <a:pPr algn="ctr" defTabSz="410845" latinLnBrk="1" hangingPunct="0">
              <a:spcBef>
                <a:spcPts val="420"/>
              </a:spcBef>
              <a:spcAft>
                <a:spcPts val="420"/>
              </a:spcAf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导师：刘振宇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10845" latinLnBrk="1" hangingPunct="0">
              <a:spcBef>
                <a:spcPts val="420"/>
              </a:spcBef>
              <a:spcAft>
                <a:spcPts val="420"/>
              </a:spcAf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兰州大学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  <a:p>
            <a:pPr algn="ctr" defTabSz="410845" latinLnBrk="1" hangingPunct="0">
              <a:spcBef>
                <a:spcPts val="420"/>
              </a:spcBef>
              <a:spcAft>
                <a:spcPts val="420"/>
              </a:spcAft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信息科学与工程学院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  <a:p>
            <a:pPr algn="ctr" defTabSz="410845" latinLnBrk="1" hangingPunct="0">
              <a:spcBef>
                <a:spcPts val="420"/>
              </a:spcBef>
              <a:spcAft>
                <a:spcPts val="420"/>
              </a:spcAft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2022/05/24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</p:txBody>
      </p:sp>
      <p:pic>
        <p:nvPicPr>
          <p:cNvPr id="7" name="图片 6" descr="卡通人物&#10;&#10;中度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579" y="534594"/>
            <a:ext cx="4367282" cy="9382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34"/>
            <a:ext cx="11573301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基于深度学习的语音增强模型对比研究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677545" y="2130425"/>
            <a:ext cx="9944735" cy="5512435"/>
          </a:xfrm>
        </p:spPr>
        <p:txBody>
          <a:bodyPr anchor="t">
            <a:noAutofit/>
          </a:bodyPr>
          <a:lstStyle/>
          <a:p>
            <a:pPr>
              <a:spcBef>
                <a:spcPts val="2000"/>
              </a:spcBef>
            </a:pPr>
            <a:r>
              <a:rPr kumimoji="1" lang="en-US" altLang="zh-CN" sz="341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HGCN</a:t>
            </a:r>
            <a:r>
              <a:rPr kumimoji="1" lang="zh-CN" altLang="en-US" sz="341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模型结构</a:t>
            </a:r>
            <a:endParaRPr kumimoji="1" lang="en-US" altLang="zh-CN" sz="35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spcBef>
                <a:spcPts val="2000"/>
              </a:spcBef>
              <a:buNone/>
            </a:pP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87" y="2938496"/>
            <a:ext cx="12096649" cy="4021862"/>
          </a:xfrm>
          <a:prstGeom prst="rect">
            <a:avLst/>
          </a:prstGeom>
        </p:spPr>
      </p:pic>
      <p:sp>
        <p:nvSpPr>
          <p:cNvPr id="9" name="文本占位符 2"/>
          <p:cNvSpPr txBox="1"/>
          <p:nvPr/>
        </p:nvSpPr>
        <p:spPr>
          <a:xfrm>
            <a:off x="12458321" y="2448797"/>
            <a:ext cx="5623560" cy="500126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rmAutofit/>
          </a:bodyPr>
          <a:lstStyle>
            <a:lvl1pPr marL="6267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125285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796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5063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13309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7592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3859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501269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6388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600"/>
              </a:spcBef>
              <a:buNone/>
            </a:pPr>
            <a:endParaRPr kumimoji="1" lang="en-US" altLang="zh-CN" sz="342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 algn="l" eaLnBrk="1" fontAlgn="auto" latinLnBrk="0" hangingPunct="1">
              <a:lnSpc>
                <a:spcPct val="200000"/>
              </a:lnSpc>
              <a:spcBef>
                <a:spcPts val="600"/>
              </a:spcBef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粗增强模块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 algn="l" eaLnBrk="1" fontAlgn="auto" latinLnBrk="0" hangingPunct="1">
              <a:lnSpc>
                <a:spcPct val="200000"/>
              </a:lnSpc>
              <a:spcBef>
                <a:spcPts val="600"/>
              </a:spcBef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谐波预测模块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 algn="l" eaLnBrk="1" fontAlgn="auto" latinLnBrk="0" hangingPunct="1">
              <a:lnSpc>
                <a:spcPct val="200000"/>
              </a:lnSpc>
              <a:spcBef>
                <a:spcPts val="600"/>
              </a:spcBef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谐波补偿模块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40765" y="8322630"/>
            <a:ext cx="7307580" cy="656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ctr">
            <a:spAutoFit/>
          </a:bodyPr>
          <a:lstStyle/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引用：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Wang T, Zhu W, Gao Y, et al. HGCN: Harmonic Gated Compensation Network for Speech Enhancement[C]. ICASSP 2022-2022 IEEE International Conference on Acoustics, Speech and Signal Processing(ICASSP). 2022. 371–375.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34"/>
            <a:ext cx="11573301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基于深度学习的语音增强模型对比研究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11" name="文本占位符 2"/>
          <p:cNvSpPr>
            <a:spLocks noGrp="1"/>
          </p:cNvSpPr>
          <p:nvPr>
            <p:ph type="body" idx="1"/>
          </p:nvPr>
        </p:nvSpPr>
        <p:spPr>
          <a:xfrm>
            <a:off x="677545" y="2130425"/>
            <a:ext cx="11573301" cy="6686029"/>
          </a:xfrm>
        </p:spPr>
        <p:txBody>
          <a:bodyPr anchor="t">
            <a:noAutofit/>
          </a:bodyPr>
          <a:lstStyle/>
          <a:p>
            <a:pPr>
              <a:spcBef>
                <a:spcPts val="2000"/>
              </a:spcBef>
            </a:pP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</a:t>
            </a:r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000"/>
              </a:spcBef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Clean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000"/>
              </a:spcBef>
            </a:pPr>
            <a:endParaRPr kumimoji="1" lang="en-US" altLang="zh-CN" sz="35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000"/>
              </a:spcBef>
            </a:pPr>
            <a:endParaRPr kumimoji="1" lang="en-US" altLang="zh-CN" sz="35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000"/>
              </a:spcBef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Noise 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000"/>
              </a:spcBef>
            </a:pP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Audioset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+ </a:t>
            </a: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Freesound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每类噪声至少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条，共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181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000"/>
              </a:spcBef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RIR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ts val="2000"/>
              </a:spcBef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3076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个真实房间 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115000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个模拟房间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spcBef>
                <a:spcPts val="2000"/>
              </a:spcBef>
              <a:buNone/>
            </a:pP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2"/>
          <p:cNvGraphicFramePr>
            <a:graphicFrameLocks noGrp="1"/>
          </p:cNvGraphicFramePr>
          <p:nvPr/>
        </p:nvGraphicFramePr>
        <p:xfrm>
          <a:off x="1197722" y="3769607"/>
          <a:ext cx="9423445" cy="1107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4689"/>
                <a:gridCol w="1884689"/>
                <a:gridCol w="1884689"/>
                <a:gridCol w="1884689"/>
                <a:gridCol w="1884689"/>
              </a:tblGrid>
              <a:tr h="5535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数据集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Palatino"/>
                        </a:rPr>
                        <a:t>有声读物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Palatino"/>
                        </a:rPr>
                        <a:t>歌唱语料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情感对话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非英语语料</a:t>
                      </a:r>
                      <a:endParaRPr lang="zh-CN" altLang="en-US" sz="2400" dirty="0"/>
                    </a:p>
                  </a:txBody>
                  <a:tcPr/>
                </a:tc>
              </a:tr>
              <a:tr h="5535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规模（</a:t>
                      </a:r>
                      <a:r>
                        <a:rPr lang="en-US" altLang="zh-CN" sz="2400" dirty="0"/>
                        <a:t>h</a:t>
                      </a:r>
                      <a:r>
                        <a:rPr lang="zh-CN" altLang="en-US" sz="2400" dirty="0"/>
                        <a:t>）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562 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10.1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3.5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170+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文本占位符 2"/>
          <p:cNvSpPr txBox="1"/>
          <p:nvPr/>
        </p:nvSpPr>
        <p:spPr>
          <a:xfrm>
            <a:off x="11141344" y="1886620"/>
            <a:ext cx="5623560" cy="500126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rmAutofit/>
          </a:bodyPr>
          <a:lstStyle>
            <a:lvl1pPr marL="6267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125285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796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5063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13309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7592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3859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501269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6388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600"/>
              </a:spcBef>
              <a:buNone/>
            </a:pPr>
            <a:endParaRPr kumimoji="1" lang="en-US" altLang="zh-CN" sz="342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 algn="l" eaLnBrk="1" fontAlgn="auto" latinLnBrk="0" hangingPunct="1">
              <a:lnSpc>
                <a:spcPct val="200000"/>
              </a:lnSpc>
              <a:spcBef>
                <a:spcPts val="600"/>
              </a:spcBef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仿真集构造方法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1252855" lvl="2" indent="0" algn="l">
              <a:lnSpc>
                <a:spcPct val="150000"/>
              </a:lnSpc>
              <a:spcBef>
                <a:spcPts val="600"/>
              </a:spcBef>
              <a:buNone/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动态加噪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1252855" lvl="2" indent="0" algn="l">
              <a:lnSpc>
                <a:spcPct val="150000"/>
              </a:lnSpc>
              <a:spcBef>
                <a:spcPts val="600"/>
              </a:spcBef>
              <a:buNone/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信噪比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-5db∼20db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1252855" lvl="2" indent="0" algn="l">
              <a:lnSpc>
                <a:spcPct val="150000"/>
              </a:lnSpc>
              <a:spcBef>
                <a:spcPts val="600"/>
              </a:spcBef>
              <a:buNone/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50% 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带噪语音卷积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RIR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34"/>
            <a:ext cx="11573301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基于深度学习的语音增强模型对比研究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11" name="文本占位符 2"/>
          <p:cNvSpPr>
            <a:spLocks noGrp="1"/>
          </p:cNvSpPr>
          <p:nvPr>
            <p:ph type="body" idx="1"/>
          </p:nvPr>
        </p:nvSpPr>
        <p:spPr>
          <a:xfrm>
            <a:off x="677545" y="2130425"/>
            <a:ext cx="14758073" cy="6686029"/>
          </a:xfrm>
        </p:spPr>
        <p:txBody>
          <a:bodyPr anchor="t">
            <a:noAutofit/>
          </a:bodyPr>
          <a:lstStyle/>
          <a:p>
            <a:pPr>
              <a:spcBef>
                <a:spcPts val="2000"/>
              </a:spcBef>
            </a:pP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模型配置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000"/>
              </a:spcBef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特征提取：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STFT,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音频采样率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16000Hz,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窗长 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 </a:t>
            </a: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ms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，窗移 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6.25 </a:t>
            </a:r>
            <a:r>
              <a:rPr kumimoji="1"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ms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网络结构：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Loss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 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SI-SNR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评价指标：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语音质量的感知评估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PESQ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、短时客观可懂度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STOI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、尺度无关信噪比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SI-SNR</a:t>
            </a: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spcBef>
                <a:spcPts val="2000"/>
              </a:spcBef>
              <a:buNone/>
            </a:pP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85" y="3939700"/>
            <a:ext cx="10498015" cy="30674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34"/>
            <a:ext cx="11573301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基于深度学习的语音增强模型对比研究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11" name="文本占位符 2"/>
          <p:cNvSpPr>
            <a:spLocks noGrp="1"/>
          </p:cNvSpPr>
          <p:nvPr>
            <p:ph type="body" idx="1"/>
          </p:nvPr>
        </p:nvSpPr>
        <p:spPr>
          <a:xfrm>
            <a:off x="677545" y="2130425"/>
            <a:ext cx="14758073" cy="6686029"/>
          </a:xfrm>
        </p:spPr>
        <p:txBody>
          <a:bodyPr anchor="t">
            <a:noAutofit/>
          </a:bodyPr>
          <a:lstStyle/>
          <a:p>
            <a:pPr>
              <a:spcBef>
                <a:spcPts val="2000"/>
              </a:spcBef>
            </a:pP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092" y="3129962"/>
            <a:ext cx="5687219" cy="46869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676" y="3129962"/>
            <a:ext cx="7539010" cy="480531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34"/>
            <a:ext cx="11573301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基于深度学习的语音增强模型对比研究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11" name="文本占位符 2"/>
          <p:cNvSpPr>
            <a:spLocks noGrp="1"/>
          </p:cNvSpPr>
          <p:nvPr>
            <p:ph type="body" idx="1"/>
          </p:nvPr>
        </p:nvSpPr>
        <p:spPr>
          <a:xfrm>
            <a:off x="677545" y="1229673"/>
            <a:ext cx="14758073" cy="6686029"/>
          </a:xfrm>
        </p:spPr>
        <p:txBody>
          <a:bodyPr anchor="t">
            <a:noAutofit/>
          </a:bodyPr>
          <a:lstStyle/>
          <a:p>
            <a:pPr>
              <a:spcBef>
                <a:spcPts val="2000"/>
              </a:spcBef>
            </a:pP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58" y="1947825"/>
            <a:ext cx="5125165" cy="281979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04645" y="4774563"/>
            <a:ext cx="841577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noisy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547" y="1947825"/>
            <a:ext cx="5125165" cy="279726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665449" y="4774684"/>
            <a:ext cx="782265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CRN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6452" y="1929417"/>
            <a:ext cx="5125165" cy="283408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037085" y="4774926"/>
            <a:ext cx="1303242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DCUNet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18" y="5485771"/>
            <a:ext cx="5129905" cy="279726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705872" y="8286361"/>
            <a:ext cx="1239122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DCCRN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365" y="5499126"/>
            <a:ext cx="5090347" cy="278723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515966" y="8302917"/>
            <a:ext cx="1069203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HGCN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6451" y="5502618"/>
            <a:ext cx="5125165" cy="2800299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3283945" y="8273210"/>
            <a:ext cx="809517" cy="4719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clean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7" name="p232_010_noise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11081" y="4838123"/>
            <a:ext cx="462241" cy="462241"/>
          </a:xfrm>
          <a:prstGeom prst="rect">
            <a:avLst/>
          </a:prstGeom>
        </p:spPr>
      </p:pic>
      <p:pic>
        <p:nvPicPr>
          <p:cNvPr id="28" name="p232_010_CRN">
            <a:hlinkClick r:id="" action="ppaction://media"/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64239" y="4799390"/>
            <a:ext cx="462241" cy="462241"/>
          </a:xfrm>
          <a:prstGeom prst="rect">
            <a:avLst/>
          </a:prstGeom>
        </p:spPr>
      </p:pic>
      <p:pic>
        <p:nvPicPr>
          <p:cNvPr id="29" name="p232_010_DCUNET">
            <a:hlinkClick r:id="" action="ppaction://media"/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656852" y="4803120"/>
            <a:ext cx="462241" cy="462241"/>
          </a:xfrm>
          <a:prstGeom prst="rect">
            <a:avLst/>
          </a:prstGeom>
        </p:spPr>
      </p:pic>
      <p:pic>
        <p:nvPicPr>
          <p:cNvPr id="30" name="p232_010__dccrn">
            <a:hlinkClick r:id="" action="ppaction://media"/>
          </p:cNvPr>
          <p:cNvPicPr>
            <a:picLocks noChangeAspect="1"/>
          </p:cNvPicPr>
          <p:nvPr>
            <a:audioFile r:link="rId15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11081" y="8319667"/>
            <a:ext cx="458511" cy="458511"/>
          </a:xfrm>
          <a:prstGeom prst="rect">
            <a:avLst/>
          </a:prstGeom>
        </p:spPr>
      </p:pic>
      <p:pic>
        <p:nvPicPr>
          <p:cNvPr id="31" name="p232_010_hgcn">
            <a:hlinkClick r:id="" action="ppaction://media"/>
          </p:cNvPr>
          <p:cNvPicPr>
            <a:picLocks noChangeAspect="1"/>
          </p:cNvPicPr>
          <p:nvPr>
            <a:audioFile r:link="rId17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69469" y="8312137"/>
            <a:ext cx="462241" cy="462241"/>
          </a:xfrm>
          <a:prstGeom prst="rect">
            <a:avLst/>
          </a:prstGeom>
        </p:spPr>
      </p:pic>
      <p:pic>
        <p:nvPicPr>
          <p:cNvPr id="32" name="p232_010">
            <a:hlinkClick r:id="" action="ppaction://media"/>
          </p:cNvPr>
          <p:cNvPicPr>
            <a:picLocks noChangeAspect="1"/>
          </p:cNvPicPr>
          <p:nvPr>
            <a:audioFile r:link="rId19"/>
            <p:extLst>
              <p:ext uri="{DAA4B4D4-6D71-4841-9C94-3DE7FCFB9230}">
                <p14:media xmlns:p14="http://schemas.microsoft.com/office/powerpoint/2010/main" r:embed="rId20"/>
              </p:ext>
            </p:extLst>
          </p:nvPr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656852" y="8297984"/>
            <a:ext cx="458511" cy="45851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764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76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762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76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764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13034"/>
            <a:ext cx="4100944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内容提要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752284" y="1828800"/>
            <a:ext cx="15985555" cy="6096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研究背景与现状</a:t>
            </a:r>
            <a:endParaRPr kumimoji="1" lang="en-US" altLang="zh-CN" sz="3200" dirty="0">
              <a:solidFill>
                <a:schemeClr val="tx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论文研究工作</a:t>
            </a: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基于深度学习的语音增强模型对比研究</a:t>
            </a:r>
            <a:endParaRPr kumimoji="1" lang="zh-CN" altLang="en-US" sz="3200" dirty="0">
              <a:solidFill>
                <a:schemeClr val="tx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基于深度学习的语音分离模型对比研究</a:t>
            </a:r>
            <a:endParaRPr kumimoji="1"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本文工作总结</a:t>
            </a:r>
            <a:endParaRPr kumimoji="1" lang="zh-CN" altLang="en-US" sz="3600" dirty="0">
              <a:solidFill>
                <a:schemeClr val="tx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34"/>
            <a:ext cx="11573301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基于深度学习的语音分离模型对比研究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677453" y="2130169"/>
            <a:ext cx="15667354" cy="6134025"/>
          </a:xfrm>
        </p:spPr>
        <p:txBody>
          <a:bodyPr anchor="t">
            <a:noAutofit/>
          </a:bodyPr>
          <a:lstStyle/>
          <a:p>
            <a:pPr>
              <a:spcBef>
                <a:spcPts val="2000"/>
              </a:spcBef>
            </a:pPr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Conv-</a:t>
            </a:r>
            <a:r>
              <a:rPr kumimoji="1"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TasNet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模型结构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zh-CN" altLang="en-US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spcBef>
                <a:spcPts val="2000"/>
              </a:spcBef>
              <a:buNone/>
            </a:pP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图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3" y="3053756"/>
            <a:ext cx="11260121" cy="482415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7718" y="8425863"/>
            <a:ext cx="8529995" cy="471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ctr">
            <a:spAutoFit/>
          </a:bodyPr>
          <a:lstStyle/>
          <a:p>
            <a:pPr algn="l" rtl="0" latinLnBrk="1" hangingPunct="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引用：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Luo Y,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Mesgarani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N. Conv-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tasnet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Surpassing ideal time–frequency magnitude masking for speech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sepa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rtl="0" latinLnBrk="1" hangingPunct="0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ration[J]. IEEE/ACM transactions on audio, speech, and language processing, 2019, 27(8):12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2"/>
          <p:cNvSpPr txBox="1"/>
          <p:nvPr/>
        </p:nvSpPr>
        <p:spPr>
          <a:xfrm>
            <a:off x="11937574" y="2376170"/>
            <a:ext cx="5623560" cy="500126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rmAutofit/>
          </a:bodyPr>
          <a:lstStyle>
            <a:lvl1pPr marL="6267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125285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796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5063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13309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7592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3859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501269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6388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indent="0" algn="l">
              <a:lnSpc>
                <a:spcPct val="120000"/>
              </a:lnSpc>
              <a:spcBef>
                <a:spcPts val="600"/>
              </a:spcBef>
              <a:buNone/>
            </a:pPr>
            <a:endParaRPr kumimoji="1" lang="en-US" altLang="zh-CN" sz="342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 algn="l" eaLnBrk="1" fontAlgn="auto" latinLnBrk="0" hangingPunct="1">
              <a:lnSpc>
                <a:spcPct val="200000"/>
              </a:lnSpc>
              <a:spcBef>
                <a:spcPts val="600"/>
              </a:spcBef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时域端到端架构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 algn="l" eaLnBrk="1" fontAlgn="auto" latinLnBrk="0" hangingPunct="1">
              <a:lnSpc>
                <a:spcPct val="200000"/>
              </a:lnSpc>
              <a:spcBef>
                <a:spcPts val="600"/>
              </a:spcBef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时间卷积分离网络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TCN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示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711" y="2909648"/>
            <a:ext cx="6982552" cy="2307935"/>
          </a:xfrm>
          <a:prstGeom prst="rect">
            <a:avLst/>
          </a:prstGeom>
        </p:spPr>
      </p:pic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34"/>
            <a:ext cx="11573301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基于深度学习的语音分离模型对比研究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677453" y="2130169"/>
            <a:ext cx="15667354" cy="6134025"/>
          </a:xfrm>
        </p:spPr>
        <p:txBody>
          <a:bodyPr anchor="t">
            <a:noAutofit/>
          </a:bodyPr>
          <a:lstStyle/>
          <a:p>
            <a:pPr>
              <a:spcBef>
                <a:spcPts val="2000"/>
              </a:spcBef>
            </a:pPr>
            <a:r>
              <a:rPr kumimoji="1"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DPRNN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模型结构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zh-CN" altLang="en-US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spcBef>
                <a:spcPts val="2000"/>
              </a:spcBef>
              <a:buNone/>
            </a:pP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7718" y="8333530"/>
            <a:ext cx="8529995" cy="656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ctr">
            <a:spAutoFit/>
          </a:bodyPr>
          <a:lstStyle/>
          <a:p>
            <a:pPr algn="l" rtl="0" latinLnBrk="1" hangingPunct="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引用：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Luo Y, Chen Z, Yoshioka T. Dual-path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efficient long sequence modeling for time-domain single-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rtl="0" latinLnBrk="1" hangingPunct="0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channel speech separation[C]. ICASSP 2020-2020 IEEE International Conference on Acoustics, Speech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rtl="0" latinLnBrk="1" hangingPunct="0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Signal Processing (ICASSP). 2020. 4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图示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6" y="2909648"/>
            <a:ext cx="8902645" cy="3534615"/>
          </a:xfrm>
          <a:prstGeom prst="rect">
            <a:avLst/>
          </a:prstGeom>
        </p:spPr>
      </p:pic>
      <p:sp>
        <p:nvSpPr>
          <p:cNvPr id="14" name="文本占位符 2"/>
          <p:cNvSpPr txBox="1"/>
          <p:nvPr/>
        </p:nvSpPr>
        <p:spPr>
          <a:xfrm>
            <a:off x="10066913" y="2130169"/>
            <a:ext cx="5454787" cy="613402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6267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125285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796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5063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13309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7592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3859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501269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6388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algn="l">
              <a:spcBef>
                <a:spcPts val="2000"/>
              </a:spcBef>
            </a:pP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分割过程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Bef>
                <a:spcPts val="2000"/>
              </a:spcBef>
            </a:pP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重叠相加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Font typeface="Zapf Dingbats"/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Font typeface="Zapf Dingbats"/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zh-CN" altLang="en-US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spcBef>
                <a:spcPts val="2000"/>
              </a:spcBef>
              <a:buFont typeface="Zapf Dingbats"/>
              <a:buNone/>
            </a:pP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 descr="图示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130" y="6394408"/>
            <a:ext cx="8366348" cy="15118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178" y="2631307"/>
            <a:ext cx="12143769" cy="5667152"/>
          </a:xfrm>
          <a:prstGeom prst="rect">
            <a:avLst/>
          </a:prstGeom>
        </p:spPr>
      </p:pic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34"/>
            <a:ext cx="11573301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基于深度学习的语音分离模型对比研究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677453" y="2130169"/>
            <a:ext cx="15667354" cy="6134025"/>
          </a:xfrm>
        </p:spPr>
        <p:txBody>
          <a:bodyPr anchor="t">
            <a:noAutofit/>
          </a:bodyPr>
          <a:lstStyle/>
          <a:p>
            <a:pPr>
              <a:spcBef>
                <a:spcPts val="2000"/>
              </a:spcBef>
            </a:pPr>
            <a:r>
              <a:rPr kumimoji="1"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DPTNet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模型结构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zh-CN" altLang="en-US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spcBef>
                <a:spcPts val="2000"/>
              </a:spcBef>
              <a:buNone/>
            </a:pP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7718" y="8425863"/>
            <a:ext cx="8529995" cy="471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ctr">
            <a:spAutoFit/>
          </a:bodyPr>
          <a:lstStyle/>
          <a:p>
            <a:pPr algn="l" rtl="0" latinLnBrk="1" hangingPunct="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引用：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Chen J, Mao Q, Liu D. Dual-Path Transformer Network: Direct Context-Aware Modeling for End-to-End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rtl="0" latinLnBrk="1" hangingPunct="0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Monaural Speech Separation[J]. Proc.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Interspeech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2020, 2020. 2642–2646.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010" y="2046336"/>
            <a:ext cx="7525800" cy="6077798"/>
          </a:xfrm>
          <a:prstGeom prst="rect">
            <a:avLst/>
          </a:prstGeom>
        </p:spPr>
      </p:pic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34"/>
            <a:ext cx="11573301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基于深度学习的语音分离模型对比研究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677453" y="2130169"/>
            <a:ext cx="15667354" cy="6134025"/>
          </a:xfrm>
        </p:spPr>
        <p:txBody>
          <a:bodyPr anchor="t">
            <a:noAutofit/>
          </a:bodyPr>
          <a:lstStyle/>
          <a:p>
            <a:pPr>
              <a:spcBef>
                <a:spcPts val="2000"/>
              </a:spcBef>
            </a:pP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改进注意力机制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zh-CN" altLang="en-US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spcBef>
                <a:spcPts val="2000"/>
              </a:spcBef>
              <a:buNone/>
            </a:pP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 descr="图示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74" y="3100923"/>
            <a:ext cx="3410426" cy="516327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770" y="3248457"/>
            <a:ext cx="4039164" cy="49727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52284" y="1828800"/>
            <a:ext cx="15985555" cy="6096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研究背景与现状</a:t>
            </a: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论文研究工作</a:t>
            </a: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基于深度学习的语音增强模型对比研究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基于深度学习的语音分离模型对比研究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本文工作总结</a:t>
            </a:r>
            <a:endParaRPr kumimoji="1"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" y="13034"/>
            <a:ext cx="4100944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内容提要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34"/>
            <a:ext cx="11573301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基于深度学习的语音分离模型对比研究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677453" y="2130169"/>
            <a:ext cx="15667354" cy="6134025"/>
          </a:xfrm>
        </p:spPr>
        <p:txBody>
          <a:bodyPr anchor="t">
            <a:noAutofit/>
          </a:bodyPr>
          <a:lstStyle/>
          <a:p>
            <a:pPr>
              <a:spcBef>
                <a:spcPts val="2000"/>
              </a:spcBef>
            </a:pP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训练数据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WSJ0-2MIX 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数据集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评价指标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2">
              <a:spcBef>
                <a:spcPts val="2000"/>
              </a:spcBef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尺度无关信噪比 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SI-SNR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zh-CN" altLang="en-US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spcBef>
                <a:spcPts val="2000"/>
              </a:spcBef>
              <a:buNone/>
            </a:pP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表格 12"/>
          <p:cNvGraphicFramePr>
            <a:graphicFrameLocks noGrp="1"/>
          </p:cNvGraphicFramePr>
          <p:nvPr/>
        </p:nvGraphicFramePr>
        <p:xfrm>
          <a:off x="1901107" y="3810386"/>
          <a:ext cx="11350660" cy="1107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61673"/>
                <a:gridCol w="1553391"/>
                <a:gridCol w="1404662"/>
                <a:gridCol w="1636017"/>
                <a:gridCol w="1751717"/>
                <a:gridCol w="1181686"/>
                <a:gridCol w="1561514"/>
              </a:tblGrid>
              <a:tr h="5535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数据集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训练集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验证集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测试集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说话人数量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采样率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混合模式</a:t>
                      </a:r>
                      <a:endParaRPr lang="zh-CN" altLang="en-US" sz="2400" dirty="0"/>
                    </a:p>
                  </a:txBody>
                  <a:tcPr/>
                </a:tc>
              </a:tr>
              <a:tr h="5535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WSJ0-2MIX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20000</a:t>
                      </a:r>
                      <a:r>
                        <a:rPr lang="zh-CN" altLang="en-US" sz="2400" dirty="0"/>
                        <a:t>条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5000</a:t>
                      </a:r>
                      <a:r>
                        <a:rPr lang="zh-CN" altLang="en-US" sz="2400" dirty="0"/>
                        <a:t>条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3000</a:t>
                      </a:r>
                      <a:r>
                        <a:rPr lang="zh-CN" altLang="en-US" sz="2400" dirty="0"/>
                        <a:t>条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8KHz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min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34"/>
            <a:ext cx="11573301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基于深度学习的语音增强模型对比研究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11" name="文本占位符 2"/>
          <p:cNvSpPr>
            <a:spLocks noGrp="1"/>
          </p:cNvSpPr>
          <p:nvPr>
            <p:ph type="body" idx="1"/>
          </p:nvPr>
        </p:nvSpPr>
        <p:spPr>
          <a:xfrm>
            <a:off x="677545" y="2130425"/>
            <a:ext cx="14758073" cy="6686029"/>
          </a:xfrm>
        </p:spPr>
        <p:txBody>
          <a:bodyPr anchor="t">
            <a:noAutofit/>
          </a:bodyPr>
          <a:lstStyle/>
          <a:p>
            <a:pPr>
              <a:spcBef>
                <a:spcPts val="2000"/>
              </a:spcBef>
            </a:pP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模型配置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2000"/>
              </a:spcBef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Conv1d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512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通道，卷积核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，步长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分离网络结构：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Decoder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ConvTranspose1d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1024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通道，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卷积核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，步长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Loss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 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SI-SNR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评价指标：尺度无关信噪比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SI-SNR</a:t>
            </a: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spcBef>
                <a:spcPts val="2000"/>
              </a:spcBef>
              <a:buNone/>
            </a:pP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608" y="4021256"/>
            <a:ext cx="11069551" cy="229765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34"/>
            <a:ext cx="11573301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基于深度学习的语音分离模型对比研究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677453" y="2130169"/>
            <a:ext cx="15667354" cy="6134025"/>
          </a:xfrm>
        </p:spPr>
        <p:txBody>
          <a:bodyPr anchor="t">
            <a:noAutofit/>
          </a:bodyPr>
          <a:lstStyle/>
          <a:p>
            <a:pPr>
              <a:spcBef>
                <a:spcPts val="2000"/>
              </a:spcBef>
            </a:pP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实验结果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zh-CN" altLang="en-US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spcBef>
                <a:spcPts val="2000"/>
              </a:spcBef>
              <a:buNone/>
            </a:pP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385" y="3138073"/>
            <a:ext cx="9903578" cy="4340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34"/>
            <a:ext cx="11573301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基于深度学习的语音分离模型对比研究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677453" y="1270360"/>
            <a:ext cx="15667354" cy="6134025"/>
          </a:xfrm>
        </p:spPr>
        <p:txBody>
          <a:bodyPr anchor="t">
            <a:noAutofit/>
          </a:bodyPr>
          <a:lstStyle/>
          <a:p>
            <a:pPr>
              <a:spcBef>
                <a:spcPts val="2000"/>
              </a:spcBef>
            </a:pP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实验结果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zh-CN" altLang="en-US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spcBef>
                <a:spcPts val="2000"/>
              </a:spcBef>
              <a:buNone/>
            </a:pP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46" y="2444786"/>
            <a:ext cx="3560441" cy="19357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46" y="5561935"/>
            <a:ext cx="3600805" cy="197861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15246" y="4487109"/>
            <a:ext cx="2471831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Conv_TasNet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speaker1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5246" y="7689501"/>
            <a:ext cx="2471832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Conv_TasNet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speaker2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214" y="2444786"/>
            <a:ext cx="3560441" cy="192857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729214" y="4487108"/>
            <a:ext cx="1925207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DPRNN speaker1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559" y="5547783"/>
            <a:ext cx="3600805" cy="1967107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729213" y="7662935"/>
            <a:ext cx="1925207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DPRNN speaker2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0609" y="2405516"/>
            <a:ext cx="3607152" cy="1967842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060227" y="4482829"/>
            <a:ext cx="1905971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DPTNet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speaker1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0227" y="5545238"/>
            <a:ext cx="3600805" cy="1968618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9060227" y="7662935"/>
            <a:ext cx="1905971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DPTNet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speaker2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47102" y="2405516"/>
            <a:ext cx="3578182" cy="1958061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3568001" y="4479825"/>
            <a:ext cx="492122" cy="3795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mix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31" name="convtasnet_spk1">
            <a:hlinkClick r:id="" action="ppaction://media"/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89477" y="4430784"/>
            <a:ext cx="477672" cy="477672"/>
          </a:xfrm>
          <a:prstGeom prst="rect">
            <a:avLst/>
          </a:prstGeom>
        </p:spPr>
      </p:pic>
      <p:pic>
        <p:nvPicPr>
          <p:cNvPr id="32" name="convtasnet_spk2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91637" y="7640460"/>
            <a:ext cx="477672" cy="477672"/>
          </a:xfrm>
          <a:prstGeom prst="rect">
            <a:avLst/>
          </a:prstGeom>
        </p:spPr>
      </p:pic>
      <p:pic>
        <p:nvPicPr>
          <p:cNvPr id="33" name="dprnn_spk1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15762" y="4438067"/>
            <a:ext cx="477672" cy="477672"/>
          </a:xfrm>
          <a:prstGeom prst="rect">
            <a:avLst/>
          </a:prstGeom>
        </p:spPr>
      </p:pic>
      <p:pic>
        <p:nvPicPr>
          <p:cNvPr id="34" name="dprnn_spk2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33212" y="7613894"/>
            <a:ext cx="477672" cy="477672"/>
          </a:xfrm>
          <a:prstGeom prst="rect">
            <a:avLst/>
          </a:prstGeom>
        </p:spPr>
      </p:pic>
      <p:pic>
        <p:nvPicPr>
          <p:cNvPr id="35" name="dptnet_spk1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334465" y="4452528"/>
            <a:ext cx="477672" cy="477672"/>
          </a:xfrm>
          <a:prstGeom prst="rect">
            <a:avLst/>
          </a:prstGeom>
        </p:spPr>
      </p:pic>
      <p:pic>
        <p:nvPicPr>
          <p:cNvPr id="36" name="dptnet_spk2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334465" y="7624451"/>
            <a:ext cx="477672" cy="477672"/>
          </a:xfrm>
          <a:prstGeom prst="rect">
            <a:avLst/>
          </a:prstGeom>
        </p:spPr>
      </p:pic>
      <p:pic>
        <p:nvPicPr>
          <p:cNvPr id="37" name="447o0310_0.27001_445o030u_-0.27001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724793" y="4438018"/>
            <a:ext cx="477672" cy="47767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630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63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630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63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663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663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13034"/>
            <a:ext cx="4100944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内容提要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752284" y="1828800"/>
            <a:ext cx="15985555" cy="6096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研究背景与现状</a:t>
            </a:r>
            <a:endParaRPr kumimoji="1" lang="en-US" altLang="zh-CN" sz="3200" dirty="0">
              <a:solidFill>
                <a:schemeClr val="tx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论文研究工作</a:t>
            </a:r>
            <a:endParaRPr kumimoji="1" lang="en-US" altLang="zh-CN" sz="3600" dirty="0">
              <a:solidFill>
                <a:schemeClr val="tx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基于深度学习的语音增强模型对比研究</a:t>
            </a:r>
            <a:endParaRPr kumimoji="1" lang="zh-CN" altLang="en-US" sz="3200" dirty="0">
              <a:solidFill>
                <a:schemeClr val="tx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基于深度学习的语音分离模型对比研究</a:t>
            </a:r>
            <a:endParaRPr kumimoji="1" lang="zh-CN" altLang="en-US" sz="3200" dirty="0">
              <a:solidFill>
                <a:schemeClr val="tx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本文工作总结</a:t>
            </a:r>
            <a:endParaRPr kumimoji="1"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34"/>
            <a:ext cx="11573301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本文工作总结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677453" y="2130169"/>
            <a:ext cx="15667354" cy="6134025"/>
          </a:xfrm>
        </p:spPr>
        <p:txBody>
          <a:bodyPr anchor="t">
            <a:noAutofit/>
          </a:bodyPr>
          <a:lstStyle/>
          <a:p>
            <a:pPr>
              <a:spcBef>
                <a:spcPts val="2000"/>
              </a:spcBef>
            </a:pP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工作总结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分析相位建模对于语音增强的重要性，指出引入声学特征的重要意义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分析了时域端到端结构对于分离任务的优势，指出全局建模长时依赖的重要性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探索端侧部署的可行方案，针对实际场景优化推理速度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zh-CN" altLang="en-US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spcBef>
                <a:spcPts val="2000"/>
              </a:spcBef>
              <a:buNone/>
            </a:pP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34"/>
            <a:ext cx="11573301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本文工作总结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677453" y="2130169"/>
            <a:ext cx="15667354" cy="6134025"/>
          </a:xfrm>
        </p:spPr>
        <p:txBody>
          <a:bodyPr anchor="t">
            <a:noAutofit/>
          </a:bodyPr>
          <a:lstStyle/>
          <a:p>
            <a:pPr>
              <a:spcBef>
                <a:spcPts val="2000"/>
              </a:spcBef>
            </a:pP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致谢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感谢刘振宇老师不厌其烦地帮我修改论文，提出详尽的意见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感谢我的研究生导师谢磊和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ASLP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实验室的师兄师姐为论文实验提供的指导和帮助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>
              <a:spcBef>
                <a:spcPts val="2000"/>
              </a:spcBef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感谢论文相关合作项目的华为深圳部门提供的资源</a:t>
            </a: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spcBef>
                <a:spcPts val="2000"/>
              </a:spcBef>
            </a:pPr>
            <a:endParaRPr kumimoji="1"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zh-CN" altLang="en-US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spcBef>
                <a:spcPts val="2000"/>
              </a:spcBef>
              <a:buNone/>
            </a:pP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193576"/>
            <a:ext cx="17340263" cy="2538484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2883480" y="4005311"/>
            <a:ext cx="11573301" cy="915014"/>
          </a:xfrm>
        </p:spPr>
        <p:txBody>
          <a:bodyPr>
            <a:normAutofit/>
          </a:bodyPr>
          <a:lstStyle/>
          <a:p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请各位老师批评指正</a:t>
            </a:r>
            <a:endParaRPr kumimoji="1"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75809" y="1854119"/>
            <a:ext cx="3388641" cy="9335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MS Reference Sans Serif" panose="020B0604030504040204" pitchFamily="34" charset="0"/>
                <a:sym typeface="Palatino"/>
              </a:rPr>
              <a:t>THE END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MS Reference Sans Serif" panose="020B0604030504040204" pitchFamily="34" charset="0"/>
              <a:sym typeface="Palatino"/>
            </a:endParaRPr>
          </a:p>
        </p:txBody>
      </p:sp>
      <p:pic>
        <p:nvPicPr>
          <p:cNvPr id="14" name="图片 13" descr="图形用户界面&#10;&#10;中度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997" y="6702204"/>
            <a:ext cx="2034263" cy="20342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13034"/>
            <a:ext cx="4100944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内容提要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752284" y="1828800"/>
            <a:ext cx="15985555" cy="6096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研究背景与现状</a:t>
            </a: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论文研究工作</a:t>
            </a:r>
            <a:endParaRPr kumimoji="1" lang="en-US" altLang="zh-CN" sz="3600" dirty="0">
              <a:solidFill>
                <a:schemeClr val="tx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基于深度学习的语音增强模型对比研究</a:t>
            </a:r>
            <a:endParaRPr kumimoji="1" lang="zh-CN" altLang="en-US" sz="3200" dirty="0">
              <a:solidFill>
                <a:schemeClr val="tx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基于深度学习的语音分离模型对比研究</a:t>
            </a:r>
            <a:endParaRPr kumimoji="1" lang="zh-CN" altLang="en-US" sz="3200" dirty="0">
              <a:solidFill>
                <a:schemeClr val="tx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本文工作总结</a:t>
            </a:r>
            <a:endParaRPr kumimoji="1" lang="zh-CN" altLang="en-US" sz="3600" dirty="0">
              <a:solidFill>
                <a:schemeClr val="tx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34"/>
            <a:ext cx="4913193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研究背景与现状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 dirty="0"/>
              <a:t> </a:t>
            </a:r>
            <a:r>
              <a:rPr lang="en-US" altLang="zh-CN" dirty="0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6" name="文本占位符 2"/>
          <p:cNvSpPr txBox="1"/>
          <p:nvPr/>
        </p:nvSpPr>
        <p:spPr>
          <a:xfrm>
            <a:off x="1237103" y="1706115"/>
            <a:ext cx="11203305" cy="704024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rmAutofit/>
          </a:bodyPr>
          <a:lstStyle>
            <a:lvl1pPr marL="6267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125285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796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5063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13309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7592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3859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501269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6388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algn="l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语音增强、分离的目的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 algn="l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提升主观听感</a:t>
            </a:r>
            <a:endParaRPr lang="en-US" altLang="zh-CN" sz="28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algn="l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提升语音识别率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传统信号处理技术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algn="l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滤波法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algn="l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信号估计法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深度学习技术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algn="l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Mask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algn="l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Mapping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2800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850" y="2372995"/>
            <a:ext cx="4603115" cy="256921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4" r:link="rId5"/>
          <a:stretch>
            <a:fillRect/>
          </a:stretch>
        </p:blipFill>
        <p:spPr>
          <a:xfrm>
            <a:off x="11880850" y="5811520"/>
            <a:ext cx="4603115" cy="25888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13034"/>
            <a:ext cx="4100944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内容提要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10" name="文本占位符 2"/>
          <p:cNvSpPr>
            <a:spLocks noGrp="1"/>
          </p:cNvSpPr>
          <p:nvPr>
            <p:ph type="body" idx="1"/>
          </p:nvPr>
        </p:nvSpPr>
        <p:spPr>
          <a:xfrm>
            <a:off x="752284" y="1828800"/>
            <a:ext cx="15985555" cy="6096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研究背景与现状</a:t>
            </a:r>
            <a:endParaRPr kumimoji="1" lang="en-US" altLang="zh-CN" sz="3200" dirty="0">
              <a:solidFill>
                <a:schemeClr val="tx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论文研究工作</a:t>
            </a: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基于深度学习的语音增强模型对比研究</a:t>
            </a:r>
            <a:endParaRPr kumimoji="1"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基于深度学习的语音分离模型对比研究</a:t>
            </a:r>
            <a:endParaRPr kumimoji="1" lang="zh-CN" altLang="en-US" sz="3200" dirty="0">
              <a:solidFill>
                <a:schemeClr val="tx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kumimoji="1" lang="zh-CN" alt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本文工作总结</a:t>
            </a:r>
            <a:endParaRPr kumimoji="1" lang="zh-CN" altLang="en-US" sz="3600" dirty="0">
              <a:solidFill>
                <a:schemeClr val="tx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34"/>
            <a:ext cx="11573301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基于深度学习的语音增强模型对比研究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6" name="文本占位符 2"/>
          <p:cNvSpPr txBox="1"/>
          <p:nvPr/>
        </p:nvSpPr>
        <p:spPr>
          <a:xfrm>
            <a:off x="761365" y="2363470"/>
            <a:ext cx="7741190" cy="618109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rmAutofit/>
          </a:bodyPr>
          <a:lstStyle>
            <a:lvl1pPr marL="6267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125285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796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5063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13309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7592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3859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501269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6388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基本思路：</a:t>
            </a: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Mapping vs. Masking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本文工作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：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 algn="l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0" lang="zh-CN" altLang="en-US" sz="260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模型：</a:t>
            </a:r>
            <a:r>
              <a:rPr kumimoji="0" lang="en-US" altLang="zh-CN" sz="260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CRN</a:t>
            </a:r>
            <a:r>
              <a:rPr kumimoji="0" lang="zh-CN" altLang="en-US" sz="260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、</a:t>
            </a:r>
            <a:r>
              <a:rPr kumimoji="0" lang="en-US" altLang="zh-CN" sz="260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DCU-Net</a:t>
            </a:r>
            <a:r>
              <a:rPr kumimoji="0" lang="zh-CN" altLang="en-US" sz="260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、</a:t>
            </a:r>
            <a:r>
              <a:rPr kumimoji="0" lang="en-US" altLang="zh-CN" sz="260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DCCRN</a:t>
            </a:r>
            <a:r>
              <a:rPr kumimoji="0" lang="zh-CN" altLang="en-US" sz="260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、</a:t>
            </a:r>
            <a:r>
              <a:rPr kumimoji="0" lang="en-US" altLang="zh-CN" sz="260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HGCN</a:t>
            </a:r>
            <a:endParaRPr kumimoji="0" lang="en-US" altLang="zh-CN" sz="260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  <a:p>
            <a:pPr lvl="1" algn="l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研究实数谱与复数谱增强模型的性能对比</a:t>
            </a: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研究相位建模与声学特征建模的作用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l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0" lang="zh-CN" altLang="en-US" sz="2600" b="0" i="0" u="none" strike="noStrike" cap="none" spc="0" normalizeH="0" baseline="0" dirty="0">
                <a:ln>
                  <a:noFill/>
                </a:ln>
                <a:solidFill>
                  <a:srgbClr val="41414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Palatino"/>
              </a:rPr>
              <a:t>研究实际部署的可行性</a:t>
            </a:r>
            <a:endParaRPr kumimoji="0" lang="zh-CN" altLang="en-US" sz="26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Palatino"/>
            </a:endParaRPr>
          </a:p>
          <a:p>
            <a:pPr lvl="1" algn="l">
              <a:lnSpc>
                <a:spcPct val="120000"/>
              </a:lnSpc>
              <a:spcBef>
                <a:spcPts val="600"/>
              </a:spcBef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560" y="2363470"/>
            <a:ext cx="3257550" cy="45351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180" y="2363470"/>
            <a:ext cx="3625850" cy="46875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34"/>
            <a:ext cx="11573301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基于深度学习的语音增强模型对比研究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677453" y="2130169"/>
            <a:ext cx="15667354" cy="6134025"/>
          </a:xfrm>
        </p:spPr>
        <p:txBody>
          <a:bodyPr anchor="t">
            <a:noAutofit/>
          </a:bodyPr>
          <a:lstStyle/>
          <a:p>
            <a:pPr>
              <a:spcBef>
                <a:spcPts val="2000"/>
              </a:spcBef>
            </a:pPr>
            <a:r>
              <a:rPr kumimoji="1" lang="en-US" altLang="zh-CN" sz="341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CRN</a:t>
            </a:r>
            <a:r>
              <a:rPr kumimoji="1" lang="zh-CN" altLang="en-US" sz="341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模型结构</a:t>
            </a:r>
            <a:endParaRPr kumimoji="1" lang="en-US" altLang="zh-CN" sz="35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zh-CN" altLang="en-US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spcBef>
                <a:spcPts val="2000"/>
              </a:spcBef>
              <a:buNone/>
            </a:pP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2"/>
          <p:cNvSpPr txBox="1"/>
          <p:nvPr/>
        </p:nvSpPr>
        <p:spPr>
          <a:xfrm>
            <a:off x="11366500" y="2614930"/>
            <a:ext cx="5623560" cy="500126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rmAutofit/>
          </a:bodyPr>
          <a:lstStyle>
            <a:lvl1pPr marL="6267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125285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796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5063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13309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7592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3859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501269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6388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kumimoji="1" lang="en-US" altLang="zh-CN" sz="342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CRN</a:t>
            </a:r>
            <a:endParaRPr kumimoji="1" lang="en-US" altLang="zh-CN" sz="342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 algn="l" eaLnBrk="1" fontAlgn="auto" latinLnBrk="0" hangingPunct="1">
              <a:lnSpc>
                <a:spcPct val="200000"/>
              </a:lnSpc>
              <a:spcBef>
                <a:spcPts val="600"/>
              </a:spcBef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因果卷积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 algn="l" eaLnBrk="1" fontAlgn="auto" latinLnBrk="0" hangingPunct="1">
              <a:lnSpc>
                <a:spcPct val="200000"/>
              </a:lnSpc>
              <a:spcBef>
                <a:spcPts val="600"/>
              </a:spcBef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CED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结构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1" algn="l" eaLnBrk="1" fontAlgn="auto" latinLnBrk="0" hangingPunct="1">
              <a:lnSpc>
                <a:spcPct val="200000"/>
              </a:lnSpc>
              <a:spcBef>
                <a:spcPts val="600"/>
              </a:spcBef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LSTM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时序建模</a:t>
            </a:r>
            <a:endParaRPr kumimoji="1"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7718" y="8334798"/>
            <a:ext cx="8529995" cy="654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ctr">
            <a:spAutoFit/>
          </a:bodyPr>
          <a:lstStyle/>
          <a:p>
            <a:pPr algn="l" rtl="0" latinLnBrk="1" hangingPunct="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引用：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Tan, Ke, and DeLiang Wang. "Complex spectral mapping with a convolutional recurrent network for monaural speech enhancement." ICASSP 2019-2019 IEEE International Conference on Acoustics, Speech and Signal Processing (ICASSP). IEEE, 2019.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03" y="2738743"/>
            <a:ext cx="10896196" cy="48846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34"/>
            <a:ext cx="11573301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基于深度学习的语音增强模型对比研究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677452" y="2130169"/>
            <a:ext cx="15667354" cy="6134025"/>
          </a:xfrm>
        </p:spPr>
        <p:txBody>
          <a:bodyPr anchor="t">
            <a:noAutofit/>
          </a:bodyPr>
          <a:lstStyle/>
          <a:p>
            <a:pPr>
              <a:spcBef>
                <a:spcPts val="2000"/>
              </a:spcBef>
            </a:pPr>
            <a:r>
              <a:rPr kumimoji="1" lang="en-US" altLang="zh-CN" sz="341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DCUNET</a:t>
            </a:r>
            <a:r>
              <a:rPr kumimoji="1" lang="zh-CN" altLang="en-US" sz="341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模型结构</a:t>
            </a:r>
            <a:endParaRPr kumimoji="1" lang="en-US" altLang="zh-CN" sz="35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r>
              <a:rPr kumimoji="1" lang="zh-CN" altLang="en-US" sz="341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复数卷积</a:t>
            </a: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r>
              <a:rPr kumimoji="1" lang="zh-CN" altLang="en-US" sz="341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极坐标复数掩码</a:t>
            </a: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spcBef>
                <a:spcPts val="2000"/>
              </a:spcBef>
              <a:buNone/>
            </a:pP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72" y="3007779"/>
            <a:ext cx="10237265" cy="25742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794" y="2720711"/>
            <a:ext cx="3933777" cy="11810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155" y="4404090"/>
            <a:ext cx="4182977" cy="397093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60927" y="8519582"/>
            <a:ext cx="8529995" cy="284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ctr">
            <a:spAutoFit/>
          </a:bodyPr>
          <a:lstStyle/>
          <a:p>
            <a:pPr algn="l" rtl="0" latinLnBrk="1" hangingPunct="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引用：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Choi H S, Kim J H, Huh J, et al. Phase-aware Speech Enhancement with Deep Complex U-Net[J]. 2019.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7340263" cy="928048"/>
          </a:xfrm>
          <a:prstGeom prst="rect">
            <a:avLst/>
          </a:prstGeom>
          <a:solidFill>
            <a:srgbClr val="0070C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414141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34"/>
            <a:ext cx="11573301" cy="91501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   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基于深度学习的语音增强模型对比研究</a:t>
            </a:r>
            <a:endParaRPr kumimoji="1"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79AF66-1BF0-4FF4-8DC3-39A547424DBD}" type="slidenum">
              <a:rPr lang="zh-CN" altLang="en-US" smtClean="0"/>
            </a:fld>
            <a:r>
              <a:rPr lang="zh-CN" altLang="en-US"/>
              <a:t> </a:t>
            </a:r>
            <a:r>
              <a:rPr lang="en-US" altLang="zh-CN"/>
              <a:t>/34</a:t>
            </a:r>
            <a:endParaRPr lang="zh-CN" altLang="en-US" dirty="0"/>
          </a:p>
        </p:txBody>
      </p:sp>
      <p:pic>
        <p:nvPicPr>
          <p:cNvPr id="7" name="图片 6" descr="图片包含 徽标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704" y="78315"/>
            <a:ext cx="3651559" cy="784452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677545" y="2130425"/>
            <a:ext cx="9944735" cy="5512435"/>
          </a:xfrm>
        </p:spPr>
        <p:txBody>
          <a:bodyPr anchor="t">
            <a:noAutofit/>
          </a:bodyPr>
          <a:lstStyle/>
          <a:p>
            <a:pPr>
              <a:spcBef>
                <a:spcPts val="2000"/>
              </a:spcBef>
            </a:pPr>
            <a:r>
              <a:rPr kumimoji="1" lang="en-US" altLang="zh-CN" sz="341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DCCRN</a:t>
            </a:r>
            <a:r>
              <a:rPr kumimoji="1" lang="zh-CN" altLang="en-US" sz="341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模型结构</a:t>
            </a:r>
            <a:endParaRPr kumimoji="1" lang="en-US" altLang="zh-CN" sz="35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r>
              <a:rPr kumimoji="1" lang="zh-CN" altLang="en-US" sz="341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复数</a:t>
            </a:r>
            <a:r>
              <a:rPr kumimoji="1" lang="en-US" altLang="zh-CN" sz="3415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spcBef>
                <a:spcPts val="2000"/>
              </a:spcBef>
              <a:buNone/>
            </a:pP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b="9442"/>
          <a:stretch>
            <a:fillRect/>
          </a:stretch>
        </p:blipFill>
        <p:spPr>
          <a:xfrm>
            <a:off x="1581600" y="2739203"/>
            <a:ext cx="7334946" cy="2454718"/>
          </a:xfrm>
          <a:prstGeom prst="rect">
            <a:avLst/>
          </a:prstGeom>
        </p:spPr>
      </p:pic>
      <p:sp>
        <p:nvSpPr>
          <p:cNvPr id="9" name="文本占位符 2"/>
          <p:cNvSpPr>
            <a:spLocks noGrp="1"/>
          </p:cNvSpPr>
          <p:nvPr/>
        </p:nvSpPr>
        <p:spPr>
          <a:xfrm>
            <a:off x="7820660" y="2141855"/>
            <a:ext cx="9944735" cy="551243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6267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125285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8796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25063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313309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37592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4385945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501269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5638800" indent="-626745" defTabSz="779145"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>
              <a:spcBef>
                <a:spcPts val="2000"/>
              </a:spcBef>
            </a:pPr>
            <a:r>
              <a:rPr kumimoji="1" lang="zh-CN" altLang="en-US" sz="359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复数编码器结构</a:t>
            </a:r>
            <a:endParaRPr kumimoji="1" lang="en-US" altLang="zh-CN" sz="359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2000"/>
              </a:spcBef>
              <a:buNone/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2000"/>
              </a:spcBef>
            </a:pPr>
            <a:endParaRPr kumimoji="1"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spcBef>
                <a:spcPts val="2000"/>
              </a:spcBef>
              <a:buNone/>
            </a:pPr>
            <a:endParaRPr kumimoji="1" lang="en-US" altLang="zh-CN" sz="341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b="9957"/>
          <a:stretch>
            <a:fillRect/>
          </a:stretch>
        </p:blipFill>
        <p:spPr>
          <a:xfrm>
            <a:off x="11214100" y="3183255"/>
            <a:ext cx="4309745" cy="46882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845" y="6066155"/>
            <a:ext cx="7137400" cy="18053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40765" y="8414963"/>
            <a:ext cx="7307580" cy="471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8" tIns="50798" rIns="50798" bIns="50798" numCol="1" spcCol="38100" rtlCol="0" anchor="ctr">
            <a:spAutoFit/>
          </a:bodyPr>
          <a:lstStyle/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引用：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 Y, Liu Y,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Lv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S, et al. DCCRN: Deep Complex Convolution Recurrent Network for Phase-Aware Speech Enhancement[J]. Proc.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Interspeech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2020, 2020. 2472–2476.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PLACING_PICTURE_USER_VIEWPORT" val="{&quot;height&quot;:3443.955905511811,&quot;width&quot;:6171.288188976378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3338</Words>
  <Application>WPS 演示</Application>
  <PresentationFormat>自定义</PresentationFormat>
  <Paragraphs>473</Paragraphs>
  <Slides>27</Slides>
  <Notes>27</Notes>
  <HiddenSlides>0</HiddenSlides>
  <MMClips>13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Arial</vt:lpstr>
      <vt:lpstr>宋体</vt:lpstr>
      <vt:lpstr>Wingdings</vt:lpstr>
      <vt:lpstr>Palatino</vt:lpstr>
      <vt:lpstr>微软雅黑</vt:lpstr>
      <vt:lpstr>Bodoni SvtyTwo ITC TT-Book</vt:lpstr>
      <vt:lpstr>Zapf Dingbats</vt:lpstr>
      <vt:lpstr>Helvetica</vt:lpstr>
      <vt:lpstr>Calibri</vt:lpstr>
      <vt:lpstr>Avenir Book</vt:lpstr>
      <vt:lpstr>Palatino Linotype</vt:lpstr>
      <vt:lpstr>Arial Unicode MS</vt:lpstr>
      <vt:lpstr>JetBrains Mono</vt:lpstr>
      <vt:lpstr>MS Reference Sans Serif</vt:lpstr>
      <vt:lpstr>Wingdings</vt:lpstr>
      <vt:lpstr>New_Template4</vt:lpstr>
      <vt:lpstr>面向语音增强与分离的深度学习模型对比研究</vt:lpstr>
      <vt:lpstr>    内容提要</vt:lpstr>
      <vt:lpstr>    内容提要</vt:lpstr>
      <vt:lpstr>    研究背景与现状</vt:lpstr>
      <vt:lpstr>    内容提要</vt:lpstr>
      <vt:lpstr>    基于深度学习的语音增强模型对比研究</vt:lpstr>
      <vt:lpstr>    基于深度学习的语音增强模型对比研究</vt:lpstr>
      <vt:lpstr>    基于深度学习的语音增强模型对比研究</vt:lpstr>
      <vt:lpstr>    基于深度学习的语音增强模型对比研究</vt:lpstr>
      <vt:lpstr>    基于深度学习的语音增强模型对比研究</vt:lpstr>
      <vt:lpstr>    基于深度学习的语音增强模型对比研究</vt:lpstr>
      <vt:lpstr>    基于深度学习的语音增强模型对比研究</vt:lpstr>
      <vt:lpstr>    基于深度学习的语音增强模型对比研究</vt:lpstr>
      <vt:lpstr>    基于深度学习的语音增强模型对比研究</vt:lpstr>
      <vt:lpstr>    内容提要</vt:lpstr>
      <vt:lpstr>    基于深度学习的语音分离模型对比研究</vt:lpstr>
      <vt:lpstr>    基于深度学习的语音分离模型对比研究</vt:lpstr>
      <vt:lpstr>    基于深度学习的语音分离模型对比研究</vt:lpstr>
      <vt:lpstr>    基于深度学习的语音分离模型对比研究</vt:lpstr>
      <vt:lpstr>    基于深度学习的语音分离模型对比研究</vt:lpstr>
      <vt:lpstr>    基于深度学习的语音增强模型对比研究</vt:lpstr>
      <vt:lpstr>    基于深度学习的语音分离模型对比研究</vt:lpstr>
      <vt:lpstr>    基于深度学习的语音分离模型对比研究</vt:lpstr>
      <vt:lpstr>    内容提要</vt:lpstr>
      <vt:lpstr>    本文工作总结</vt:lpstr>
      <vt:lpstr>    本文工作总结</vt:lpstr>
      <vt:lpstr>    请各位老师批评指正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Talking Avatars:  A Deep Learning Approach</dc:title>
  <dc:creator>wz</dc:creator>
  <cp:lastModifiedBy>小象</cp:lastModifiedBy>
  <cp:revision>2978</cp:revision>
  <cp:lastPrinted>2019-10-27T07:36:00Z</cp:lastPrinted>
  <dcterms:created xsi:type="dcterms:W3CDTF">2021-06-06T05:31:00Z</dcterms:created>
  <dcterms:modified xsi:type="dcterms:W3CDTF">2022-07-26T15:04:22Z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A4C2F692D6514F5C9A2972A3584183FF</vt:lpwstr>
  </property>
  <property fmtid="{D5CDD505-2E9C-101B-9397-08002B2CF9AE}" pid="3" name="KSOProductBuildVer">
    <vt:lpwstr>2052-11.1.0.9175</vt:lpwstr>
  </property>
</Properties>
</file>